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7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4" r:id="rId18"/>
    <p:sldId id="275" r:id="rId19"/>
    <p:sldId id="276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66"/>
    <a:srgbClr val="006600"/>
    <a:srgbClr val="FF6600"/>
    <a:srgbClr val="CC3300"/>
    <a:srgbClr val="D86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167B83-0F19-462D-92F3-C42681491E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9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9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15145" y="0"/>
            <a:ext cx="9144000" cy="14401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ДИСЦИПЛИНА </a:t>
            </a:r>
            <a:br>
              <a:rPr lang="ru-RU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«КОРПОРАТИВНЫЕ ФИНАНСЫ»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40161"/>
            <a:ext cx="842493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ТЕМА 7 - ПРИБЫЛЬ И РЕНТАБЕЛЬНОСТЬ: ОСНОВНЫЕ ОЦЕНОЧНЫЕ ПОКАЗАТЕЛИ ДЕЯТЕЛЬНОСТИ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КОРПОРАТИВНЫХ ФИНАНСОВ 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ЧАСА)</a:t>
            </a:r>
          </a:p>
          <a:p>
            <a:pPr algn="ctr"/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Вопросы: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Прибыль: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сущность и основные функции 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Рентабельность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экономическое значение, основные коэффициенты 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безубыточности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Задачи по теме</a:t>
            </a:r>
          </a:p>
        </p:txBody>
      </p:sp>
    </p:spTree>
    <p:extLst>
      <p:ext uri="{BB962C8B-B14F-4D97-AF65-F5344CB8AC3E}">
        <p14:creationId xmlns:p14="http://schemas.microsoft.com/office/powerpoint/2010/main" val="2316227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548680"/>
            <a:ext cx="4572000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РЕНТАБЕЛЬНОСТИ ПОДРАЗДЕЛЯЮТСЯ НА ЧЕТЫРЕ ОСНОВНЫЕ ГРУППЫ</a:t>
            </a:r>
            <a:endParaRPr lang="ru-RU" alt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59" y="1872711"/>
            <a:ext cx="1632457" cy="4320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РЕНТАБЕЛЬНОСТЬ ПРЕДПРИЯТИЯ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25552" y="1898430"/>
            <a:ext cx="1656184" cy="4320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РЕНТАБЕЛЬНОСТЬ ПРОДУКЦИИ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1897151"/>
            <a:ext cx="1584176" cy="4320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РЕНТАБЕЛЬНОСТЬ ПРОИЗВОДСТВЕННЫХ ФОНДОВ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872711"/>
            <a:ext cx="1584176" cy="4320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РЕНТАБЕЛЬНОСТЬ КАПИТАЛА (АКТИВОВ) ПРЕДПРИЯТИЯ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187624" y="1388910"/>
            <a:ext cx="792088" cy="311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257600" y="1388910"/>
            <a:ext cx="792088" cy="311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328084" y="1406220"/>
            <a:ext cx="792088" cy="311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344308" y="1423530"/>
            <a:ext cx="792088" cy="311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33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404813"/>
            <a:ext cx="8229600" cy="5721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РЕНТАБЕЛЬНОСТЬ ПРОДАЖ</a:t>
            </a:r>
            <a:r>
              <a:rPr lang="ru-RU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это показатель, характеризующий величину прибыли, которую приносит предприятию каждый рубль проданной продукций, определяется по формуле:</a:t>
            </a:r>
          </a:p>
          <a:p>
            <a:pPr marL="0" indent="0">
              <a:buFontTx/>
              <a:buNone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П / ВР * 100</a:t>
            </a:r>
          </a:p>
          <a:p>
            <a:pPr marL="0" indent="0">
              <a:buFontTx/>
              <a:buNone/>
            </a:pP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где </a:t>
            </a:r>
            <a:r>
              <a:rPr lang="ru-RU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 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прибыль от продаж; </a:t>
            </a:r>
          </a:p>
          <a:p>
            <a:pPr marL="0" indent="0">
              <a:buFontTx/>
              <a:buNone/>
            </a:pPr>
            <a:r>
              <a:rPr lang="ru-RU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ВР 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выручка от реализации продукции.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33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404813"/>
            <a:ext cx="8229600" cy="5721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РЕНТАБЕЛЬНОСТЬ КАПИТАЛА</a:t>
            </a:r>
            <a:r>
              <a:rPr lang="ru-RU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это показатель, характеризующий величину прибыли, которую приносит предприятию каждый рубль капитала предприятия, определяется по формуле:</a:t>
            </a:r>
          </a:p>
          <a:p>
            <a:pPr marL="0" indent="0">
              <a:buFontTx/>
              <a:buNone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П / К * 100</a:t>
            </a:r>
          </a:p>
          <a:p>
            <a:pPr marL="0" indent="0">
              <a:buFontTx/>
              <a:buNone/>
            </a:pP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где </a:t>
            </a:r>
            <a:r>
              <a:rPr lang="ru-RU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 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прибыль от продаж; </a:t>
            </a:r>
          </a:p>
          <a:p>
            <a:pPr marL="0" indent="0">
              <a:buFontTx/>
              <a:buNone/>
            </a:pPr>
            <a:r>
              <a:rPr lang="ru-RU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К 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капитал предприятия.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50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404813"/>
            <a:ext cx="8229600" cy="5721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РЕНТАБЕЛЬНОСТЬ ОСНОВНЫХ СРЕДСТВ</a:t>
            </a:r>
            <a:r>
              <a:rPr lang="ru-RU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это показатель, характеризующий величину прибыли, которую приносит предприятию каждый рубль основных средств, определяется по формуле:</a:t>
            </a:r>
          </a:p>
          <a:p>
            <a:pPr marL="0" indent="0">
              <a:buFontTx/>
              <a:buNone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П / ОС * 100</a:t>
            </a:r>
          </a:p>
          <a:p>
            <a:pPr marL="0" indent="0">
              <a:buFontTx/>
              <a:buNone/>
            </a:pP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где </a:t>
            </a:r>
            <a:r>
              <a:rPr lang="ru-RU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 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прибыль от продаж; </a:t>
            </a:r>
          </a:p>
          <a:p>
            <a:pPr marL="0" indent="0">
              <a:buFontTx/>
              <a:buNone/>
            </a:pPr>
            <a:r>
              <a:rPr lang="ru-RU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 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стоимость основных средств.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25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9928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 3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БЕЗУБЫТОЧНОСТИ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БЕЗУБЫТОЧНОСТИ</a:t>
            </a:r>
            <a:r>
              <a:rPr lang="ru-RU" altLang="ru-RU" sz="2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altLang="ru-RU" sz="2800" dirty="0" smtClean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</a:t>
            </a:r>
            <a:r>
              <a:rPr lang="ru-RU" altLang="ru-RU" sz="2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каким должен быть объем продаж для того, чтобы предприятие работало безубыточно, могло покрыть все свои расходы, не получая прибыли</a:t>
            </a:r>
            <a:endParaRPr lang="ru-RU" sz="28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%D0%93%D1%80%D0%B0%D1%84%D0%B8%D0%BA-%D1%82%D0%BE%D1%87%D0%BA%D0%B8-%D0%B1%D0%B5%D0%B7%D1%83%D0%B1%D1%8B%D1%82%D0%BE%D1%87%D0%BD%D0%BE%D1%81%D1%82%D0%B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878497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3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04813"/>
            <a:ext cx="8229600" cy="5721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alt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расчета точки безубыточности надо разделить издержки на две составляющие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ПЕРЕМЕННЫЕ ЗАТРАТЫ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возрастают пропорционально увеличению производства (объему реализации товаров).</a:t>
            </a:r>
            <a:endParaRPr lang="ru-RU" alt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ПОСТОЯННЫЕ ЗАТРАТЫ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не зависят от количества произведенной продукции (реализованных товаров) и от того, растет или падает объем операций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7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13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04813"/>
            <a:ext cx="8229600" cy="5721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ru-RU" altLang="ru-RU" sz="28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 расчета точки безубыточности в натуральном выражении (в штуках продукции или товара):</a:t>
            </a:r>
          </a:p>
          <a:p>
            <a:pPr marL="0" indent="0" algn="just">
              <a:buFontTx/>
              <a:buNone/>
            </a:pPr>
            <a:endParaRPr lang="ru-RU" altLang="ru-RU" b="1" dirty="0" smtClean="0"/>
          </a:p>
          <a:p>
            <a:pPr marL="0" indent="0" algn="ctr">
              <a:buFontTx/>
              <a:buNone/>
            </a:pPr>
            <a:r>
              <a:rPr lang="ru-RU" alt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Тбн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alt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Зпост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(Ц - </a:t>
            </a:r>
            <a:r>
              <a:rPr lang="ru-RU" alt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ЗСпер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Tochk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04586"/>
            <a:ext cx="8640960" cy="353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450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Пример:</a:t>
            </a:r>
          </a:p>
          <a:p>
            <a:pPr algn="just">
              <a:lnSpc>
                <a:spcPct val="90000"/>
              </a:lnSpc>
            </a:pPr>
            <a:r>
              <a:rPr lang="ru-RU" altLang="ru-RU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Рассчитать точку безубыточности на промышленном предприятии при следующих условиях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90000"/>
              </a:lnSpc>
            </a:pPr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цена единицы продукции — 100 руб.;</a:t>
            </a:r>
          </a:p>
          <a:p>
            <a:pPr algn="just">
              <a:lnSpc>
                <a:spcPct val="90000"/>
              </a:lnSpc>
            </a:pPr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Переменные затраты на производство единицы продукции — 75 руб.;</a:t>
            </a:r>
          </a:p>
          <a:p>
            <a:pPr algn="just">
              <a:lnSpc>
                <a:spcPct val="90000"/>
              </a:lnSpc>
            </a:pPr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Постоянные расходы — 150 000 руб.</a:t>
            </a:r>
          </a:p>
          <a:p>
            <a:pPr algn="just">
              <a:lnSpc>
                <a:spcPct val="90000"/>
              </a:lnSpc>
            </a:pPr>
            <a:endParaRPr lang="ru-RU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Тбн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=150000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:(100—75)=6000 шт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altLang="ru-RU" sz="2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Тбн</a:t>
            </a:r>
            <a:r>
              <a:rPr lang="ru-RU" altLang="ru-RU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умножить на цену (Ц), то получится точка безубыточности в стоимостном выражении 6000*100 = 600 000 руб.</a:t>
            </a:r>
          </a:p>
        </p:txBody>
      </p:sp>
    </p:spTree>
    <p:extLst>
      <p:ext uri="{BB962C8B-B14F-4D97-AF65-F5344CB8AC3E}">
        <p14:creationId xmlns:p14="http://schemas.microsoft.com/office/powerpoint/2010/main" val="554129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04813"/>
            <a:ext cx="8229600" cy="5721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altLang="ru-RU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Разница между достигнутой фактической выручкой от реализации и порогом рентабельности составляет </a:t>
            </a:r>
          </a:p>
          <a:p>
            <a:pPr marL="0" indent="0" algn="ctr">
              <a:buFontTx/>
              <a:buNone/>
            </a:pPr>
            <a:r>
              <a:rPr lang="ru-RU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запас финансовой прочности</a:t>
            </a:r>
            <a:endParaRPr lang="ru-RU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Имея большой запас финансовой прочности, предприятие может осваивать новые рынки, инвестировать средства как в ценные бумаги, так и в развитие производства</a:t>
            </a:r>
            <a:endParaRPr lang="ru-RU" altLang="ru-RU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6" descr="finansovaya-podushka-bezopasnosti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3925"/>
            <a:ext cx="3203847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1325598338-main-65036-3d960f3ef72eab45dbeccb9bfdfef7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832350"/>
            <a:ext cx="3275856" cy="202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83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053" y="0"/>
            <a:ext cx="871296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ВОПРОС 1.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ПРИБЫЛЬ: СУЩНОСТЬ И ОСНОВНЫЕ ФУНКЦИИ 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ПРИБЫЛЬ КОРПОРАЦИИ</a:t>
            </a: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как экономическая категория представляет собой финансовый результат предпринимательской деятельности. </a:t>
            </a:r>
            <a:endParaRPr lang="ru-RU" sz="2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ПРИБЫЛЬ</a:t>
            </a:r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показателем, наиболее полно отражающим эффективность производства, объем и качество произведенной продукции, состояние производительности труда, уровень себестоимости. </a:t>
            </a:r>
            <a:endParaRPr lang="ru-RU" sz="2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pPr algn="just"/>
            <a:r>
              <a:rPr lang="ru-RU" dirty="0" smtClean="0"/>
              <a:t>                   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 прибыли осуществляется стимулирование как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корпорации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так и работников, поскольку по результатам финансово-хозяйственной деятельности первые получают прибыль, а вторые – заработную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плату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00" y="4725144"/>
            <a:ext cx="72008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58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ЗАДАЧИ ПО ТЕМЕ: </a:t>
            </a:r>
          </a:p>
          <a:p>
            <a:pPr algn="just"/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65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udref.com/htm/img/29/8167/66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03649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59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52945"/>
              </p:ext>
            </p:extLst>
          </p:nvPr>
        </p:nvGraphicFramePr>
        <p:xfrm>
          <a:off x="107504" y="762001"/>
          <a:ext cx="9036496" cy="59154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2376264"/>
                <a:gridCol w="3960440"/>
                <a:gridCol w="2699792"/>
              </a:tblGrid>
              <a:tr h="794791">
                <a:tc>
                  <a:txBody>
                    <a:bodyPr/>
                    <a:lstStyle/>
                    <a:p>
                      <a:pPr marL="220980" marR="214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и обозначение прибыли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Методика определения прибыли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0" marR="251460" indent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Обозначение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зарубежной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практике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35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Валовая прибыль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62660" algn="l"/>
                          <a:tab pos="1678305" algn="l"/>
                          <a:tab pos="26441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Разность	между	выручкой	от</a:t>
                      </a:r>
                    </a:p>
                    <a:p>
                      <a:pPr marL="68580" marR="60325" algn="ct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tabLst>
                          <a:tab pos="1204595" algn="l"/>
                          <a:tab pos="157099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реализации	и	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себестоимостью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продукции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 (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35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Маржинальная</a:t>
                      </a:r>
                    </a:p>
                    <a:p>
                      <a:pPr marL="67945" marR="522605" algn="ctr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 (или валовая маржа)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62660" algn="l"/>
                          <a:tab pos="1678305" algn="l"/>
                          <a:tab pos="26441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Разность	между	выручкой	от</a:t>
                      </a:r>
                    </a:p>
                    <a:p>
                      <a:pPr marL="68580" marR="61595" algn="ctr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tabLst>
                          <a:tab pos="1472565" algn="l"/>
                          <a:tab pos="210502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реализации	и	</a:t>
                      </a:r>
                      <a:r>
                        <a:rPr lang="ru-RU" sz="16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прямыми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(переменными)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расходами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 (gross margin, gross profit)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146">
                <a:tc>
                  <a:txBody>
                    <a:bodyPr/>
                    <a:lstStyle/>
                    <a:p>
                      <a:pPr marL="67945" marR="6121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Прибыль от продаж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5989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Выручка от продаж за вычетом себестоимости	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реализованных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товаров и накладных</a:t>
                      </a:r>
                      <a:r>
                        <a:rPr lang="ru-RU" sz="1600" spc="3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расходов</a:t>
                      </a:r>
                    </a:p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(коммерческих и управленческих)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 (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146">
                <a:tc>
                  <a:txBody>
                    <a:bodyPr/>
                    <a:lstStyle/>
                    <a:p>
                      <a:pPr marL="67945" marR="609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Операционная прибыль (прибыль от основной</a:t>
                      </a:r>
                    </a:p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деятельности)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Cальдо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доходов и расходов операционной деятельности (сумма прибыли от продаж и прочих</a:t>
                      </a:r>
                    </a:p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операционных доходов и расходов)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5842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866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	</a:t>
                      </a: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spc="-15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</a:t>
                      </a: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35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Прибыль до</a:t>
                      </a:r>
                    </a:p>
                    <a:p>
                      <a:pPr marL="67945" marR="362585" algn="ct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уплаты налогов и процентов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Операционная прибыль за минусом сальдо прочих доходов и расходов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864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EBIT	(earning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interest and taxes)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645">
                <a:tc>
                  <a:txBody>
                    <a:bodyPr/>
                    <a:lstStyle/>
                    <a:p>
                      <a:pPr marL="67945" marR="793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Прибыль до уплаты налогов, процентов по займам</a:t>
                      </a:r>
                    </a:p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амортизации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операционной прибыли и амортизации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577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EBITDA (earning before interest, taxes, depreciation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amortization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16632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виды прибыли, используемые в системе корпоративных финансов</a:t>
            </a:r>
          </a:p>
        </p:txBody>
      </p:sp>
    </p:spTree>
    <p:extLst>
      <p:ext uri="{BB962C8B-B14F-4D97-AF65-F5344CB8AC3E}">
        <p14:creationId xmlns:p14="http://schemas.microsoft.com/office/powerpoint/2010/main" val="199603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268419"/>
              </p:ext>
            </p:extLst>
          </p:nvPr>
        </p:nvGraphicFramePr>
        <p:xfrm>
          <a:off x="323529" y="188640"/>
          <a:ext cx="8568952" cy="63367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2158105"/>
                <a:gridCol w="3751228"/>
                <a:gridCol w="2659619"/>
              </a:tblGrid>
              <a:tr h="1188594">
                <a:tc>
                  <a:txBody>
                    <a:bodyPr/>
                    <a:lstStyle/>
                    <a:p>
                      <a:pPr marL="67945" marR="2368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Прибыль до налогообложения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37920" algn="l"/>
                          <a:tab pos="1979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Разность операционной прибыли и финансовых	издержек	</a:t>
                      </a: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spc="-1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процентов</a:t>
                      </a:r>
                      <a:r>
                        <a:rPr lang="ru-RU" sz="1600" spc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займам)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584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EBT (earning before taxes)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133">
                <a:tc>
                  <a:txBody>
                    <a:bodyPr/>
                    <a:lstStyle/>
                    <a:p>
                      <a:pPr marL="67945" marR="2362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Прибыль после налогообложения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159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48055" algn="l"/>
                          <a:tab pos="1586865" algn="l"/>
                          <a:tab pos="1649730" algn="l"/>
                          <a:tab pos="1856105" algn="l"/>
                          <a:tab pos="265176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Разность	между		прибылью	</a:t>
                      </a:r>
                      <a:r>
                        <a:rPr lang="ru-RU" sz="1600" spc="-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налогообложения	и	налогом	</a:t>
                      </a:r>
                      <a:r>
                        <a:rPr lang="ru-RU" sz="1600" spc="-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5842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3715" algn="l"/>
                          <a:tab pos="12560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	(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earning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ru-RU" sz="16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ru-RU" sz="16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taxes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432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Чистая прибыль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Разность между прибылью после налогообложения и суммой выплаченных дивидендов по</a:t>
                      </a:r>
                    </a:p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привилегированным акциям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4978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NI(net income) NP (net profit)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755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Прибыль на</a:t>
                      </a:r>
                    </a:p>
                    <a:p>
                      <a:pPr marL="67945" algn="ctr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акцию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5540" algn="l"/>
                          <a:tab pos="1871980" algn="l"/>
                          <a:tab pos="274447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	чистой	прибыли	к</a:t>
                      </a:r>
                    </a:p>
                    <a:p>
                      <a:pPr marL="68580" algn="ctr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количеству обыкновенных акций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58800" algn="l"/>
                          <a:tab pos="1355090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EPS	(earning	per</a:t>
                      </a:r>
                    </a:p>
                    <a:p>
                      <a:pPr marL="69850" algn="ctr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790">
                <a:tc>
                  <a:txBody>
                    <a:bodyPr/>
                    <a:lstStyle/>
                    <a:p>
                      <a:pPr marL="67945" marR="3924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Чистая операционная посленалоговая</a:t>
                      </a:r>
                    </a:p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Разность операционной прибыли и налога на прибыль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05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1318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NOPAT	</a:t>
                      </a:r>
                      <a:r>
                        <a:rPr lang="en-US" sz="1600" spc="-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(net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profit after tax)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6" name="Picture 8" descr="image00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72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7b286e05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20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3855" y="0"/>
            <a:ext cx="2901961" cy="6858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altLang="ru-RU" sz="3200" dirty="0" smtClean="0"/>
          </a:p>
          <a:p>
            <a:endParaRPr lang="ru-RU" altLang="ru-RU" sz="3200" dirty="0"/>
          </a:p>
          <a:p>
            <a:endParaRPr lang="ru-RU" altLang="ru-RU" sz="3200" dirty="0" smtClean="0"/>
          </a:p>
          <a:p>
            <a:r>
              <a:rPr lang="ru-RU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Факторы, влияющие на величину прибыли</a:t>
            </a:r>
            <a:r>
              <a:rPr lang="ru-RU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0" descr="9_sh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0"/>
            <a:ext cx="62281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28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903649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D8670A"/>
                </a:solidFill>
                <a:latin typeface="Arial" pitchFamily="34" charset="0"/>
                <a:cs typeface="Arial" pitchFamily="34" charset="0"/>
              </a:rPr>
              <a:t>ВОПРОС 2. </a:t>
            </a:r>
            <a:br>
              <a:rPr lang="ru-RU" sz="2400" b="1" dirty="0" smtClean="0">
                <a:solidFill>
                  <a:srgbClr val="D8670A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D8670A"/>
                </a:solidFill>
                <a:latin typeface="Arial" pitchFamily="34" charset="0"/>
                <a:cs typeface="Arial" pitchFamily="34" charset="0"/>
              </a:rPr>
              <a:t>РЕНТАБЕЛЬНОСТЬ: ЭКОНОМИЧЕСКОЕ ЗНАЧЕНИЕ, ОСНОВНЫЕ КОЭФФИЦИЕНТЫ </a:t>
            </a:r>
          </a:p>
          <a:p>
            <a:pPr algn="ctr"/>
            <a:endParaRPr lang="ru-RU" sz="2400" b="1" dirty="0" smtClean="0">
              <a:solidFill>
                <a:srgbClr val="D8670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020" y="1700809"/>
            <a:ext cx="8856984" cy="49685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РЕНТАБЕЛЬНОСТИ</a:t>
            </a:r>
            <a:r>
              <a:rPr lang="ru-RU" alt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относительными характеристиками финансовых результатов и эффективности деятельности предприятия.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ru-RU" altLang="ru-RU" sz="2400" i="1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altLang="ru-RU" sz="2400" i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измеряют доходность предприятия с различных позиций и группируются в соответствии с интересами участников экономического процесса, рыночного обмена.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ru-RU" altLang="ru-RU" sz="2400" dirty="0" smtClean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altLang="ru-RU" sz="24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Производные от прибыли относительные показатели позволяют оценивать результативность вложенных средств и используются в экономических расчетах и финансовом планировании. </a:t>
            </a:r>
          </a:p>
        </p:txBody>
      </p:sp>
      <p:pic>
        <p:nvPicPr>
          <p:cNvPr id="4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72008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51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551</Words>
  <Application>Microsoft Office PowerPoint</Application>
  <PresentationFormat>Экран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2019-10-25T17:17:39Z</dcterms:created>
  <dcterms:modified xsi:type="dcterms:W3CDTF">2019-10-27T19:56:05Z</dcterms:modified>
</cp:coreProperties>
</file>