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77" r:id="rId6"/>
    <p:sldId id="27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3" r:id="rId17"/>
    <p:sldId id="274" r:id="rId18"/>
    <p:sldId id="275" r:id="rId19"/>
    <p:sldId id="276" r:id="rId20"/>
    <p:sldId id="25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0066"/>
    <a:srgbClr val="006600"/>
    <a:srgbClr val="FF6600"/>
    <a:srgbClr val="CC3300"/>
    <a:srgbClr val="D867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A167B83-0F19-462D-92F3-C42681491E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93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95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15145" y="0"/>
            <a:ext cx="9144000" cy="144016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ДИСЦИПЛИНА </a:t>
            </a:r>
            <a:br>
              <a:rPr lang="ru-RU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«КОРПОРАТИВНЫЕ ФИНАНСЫ»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440161"/>
            <a:ext cx="842493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ТЕМА 7 - ПРИБЫЛЬ И РЕНТАБЕЛЬНОСТЬ: ОСНОВНЫЕ ОЦЕНОЧНЫЕ ПОКАЗАТЕЛИ ДЕЯТЕЛЬНОСТИ </a:t>
            </a:r>
          </a:p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КОРПОРАТИВНЫХ ФИНАНСОВ </a:t>
            </a:r>
            <a:endParaRPr lang="ru-RU" sz="2800" b="1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 ЧАСА)</a:t>
            </a:r>
          </a:p>
          <a:p>
            <a:pPr algn="ctr"/>
            <a:endParaRPr lang="ru-RU" sz="2800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Вопросы:</a:t>
            </a:r>
          </a:p>
          <a:p>
            <a:pPr marL="514350" indent="-514350" algn="just">
              <a:buAutoNum type="arabicPeriod"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Прибыль: 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сущность и основные функции </a:t>
            </a:r>
            <a:endParaRPr lang="ru-RU" sz="2800" b="1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AutoNum type="arabicPeriod"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Рентабельность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экономическое значение, основные коэффициенты </a:t>
            </a:r>
            <a:endParaRPr lang="ru-RU" sz="2800" b="1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AutoNum type="arabicPeriod"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Точка безубыточности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Задачи по теме</a:t>
            </a:r>
          </a:p>
        </p:txBody>
      </p:sp>
    </p:spTree>
    <p:extLst>
      <p:ext uri="{BB962C8B-B14F-4D97-AF65-F5344CB8AC3E}">
        <p14:creationId xmlns:p14="http://schemas.microsoft.com/office/powerpoint/2010/main" val="2316227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548680"/>
            <a:ext cx="4572000" cy="8402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ПОКАЗАТЕЛИ РЕНТАБЕЛЬНОСТИ ПОДРАЗДЕЛЯЮТСЯ НА ЧЕТЫРЕ ОСНОВНЫЕ ГРУППЫ</a:t>
            </a:r>
            <a:endParaRPr lang="ru-RU" alt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11559" y="1872711"/>
            <a:ext cx="1632457" cy="43204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alt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РЕНТАБЕЛЬНОСТЬ ПРЕДПРИЯТИЯ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25552" y="1898430"/>
            <a:ext cx="1656184" cy="43204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alt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РЕНТАБЕЛЬНОСТЬ ПРОДУКЦИИ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32040" y="1897151"/>
            <a:ext cx="1584176" cy="43204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alt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РЕНТАБЕЛЬНОСТЬ ПРОИЗВОДСТВЕННЫХ ФОНДОВ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948264" y="1872711"/>
            <a:ext cx="1584176" cy="43204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alt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РЕНТАБЕЛЬНОСТЬ КАПИТАЛА (АКТИВОВ) ПРЕДПРИЯТИЯ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187624" y="1388910"/>
            <a:ext cx="792088" cy="311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3257600" y="1388910"/>
            <a:ext cx="792088" cy="311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5328084" y="1406220"/>
            <a:ext cx="792088" cy="311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7344308" y="1423530"/>
            <a:ext cx="792088" cy="311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933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95288" y="404813"/>
            <a:ext cx="8229600" cy="57213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ru-RU" alt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РЕНТАБЕЛЬНОСТЬ ПРОДАЖ</a:t>
            </a:r>
            <a:r>
              <a:rPr lang="ru-RU" alt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это показатель, характеризующий величину прибыли, которую приносит предприятию каждый рубль проданной продукций, определяется по формуле:</a:t>
            </a:r>
          </a:p>
          <a:p>
            <a:pPr marL="0" indent="0">
              <a:buFontTx/>
              <a:buNone/>
            </a:pP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Tx/>
              <a:buNone/>
            </a:pPr>
            <a:r>
              <a:rPr lang="ru-RU" altLang="ru-RU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Рп</a:t>
            </a:r>
            <a:r>
              <a:rPr lang="ru-RU" alt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П / ВР * 100</a:t>
            </a:r>
          </a:p>
          <a:p>
            <a:pPr marL="0" indent="0">
              <a:buFontTx/>
              <a:buNone/>
            </a:pPr>
            <a:endParaRPr lang="ru-RU" alt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Tx/>
              <a:buNone/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где </a:t>
            </a:r>
            <a:r>
              <a:rPr lang="ru-RU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П 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прибыль от продаж; </a:t>
            </a:r>
          </a:p>
          <a:p>
            <a:pPr marL="0" indent="0">
              <a:buFontTx/>
              <a:buNone/>
            </a:pPr>
            <a:r>
              <a:rPr lang="ru-RU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ВР 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выручка от реализации продукции.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335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95288" y="404813"/>
            <a:ext cx="8229600" cy="57213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ru-RU" alt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РЕНТАБЕЛЬНОСТЬ КАПИТАЛА</a:t>
            </a:r>
            <a:r>
              <a:rPr lang="ru-RU" alt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это показатель, характеризующий величину прибыли, которую приносит предприятию каждый рубль капитала предприятия, определяется по формуле:</a:t>
            </a:r>
          </a:p>
          <a:p>
            <a:pPr marL="0" indent="0">
              <a:buFontTx/>
              <a:buNone/>
            </a:pP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Tx/>
              <a:buNone/>
            </a:pPr>
            <a:r>
              <a:rPr lang="ru-RU" altLang="ru-RU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Рп</a:t>
            </a:r>
            <a:r>
              <a:rPr lang="ru-RU" alt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П / К * 100</a:t>
            </a:r>
          </a:p>
          <a:p>
            <a:pPr marL="0" indent="0">
              <a:buFontTx/>
              <a:buNone/>
            </a:pPr>
            <a:endParaRPr lang="ru-RU" alt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Tx/>
              <a:buNone/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где </a:t>
            </a:r>
            <a:r>
              <a:rPr lang="ru-RU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П 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прибыль от продаж; </a:t>
            </a:r>
          </a:p>
          <a:p>
            <a:pPr marL="0" indent="0">
              <a:buFontTx/>
              <a:buNone/>
            </a:pPr>
            <a:r>
              <a:rPr lang="ru-RU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К 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капитал предприятия.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150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95288" y="404813"/>
            <a:ext cx="8229600" cy="57213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ru-RU" alt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РЕНТАБЕЛЬНОСТЬ ОСНОВНЫХ СРЕДСТВ</a:t>
            </a:r>
            <a:r>
              <a:rPr lang="ru-RU" alt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это показатель, характеризующий величину прибыли, которую приносит предприятию каждый рубль основных средств, определяется по формуле:</a:t>
            </a:r>
          </a:p>
          <a:p>
            <a:pPr marL="0" indent="0">
              <a:buFontTx/>
              <a:buNone/>
            </a:pP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Tx/>
              <a:buNone/>
            </a:pPr>
            <a:r>
              <a:rPr lang="ru-RU" altLang="ru-RU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Рп</a:t>
            </a:r>
            <a:r>
              <a:rPr lang="ru-RU" alt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П / ОС * 100</a:t>
            </a:r>
          </a:p>
          <a:p>
            <a:pPr marL="0" indent="0">
              <a:buFontTx/>
              <a:buNone/>
            </a:pPr>
            <a:endParaRPr lang="ru-RU" alt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Tx/>
              <a:buNone/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где </a:t>
            </a:r>
            <a:r>
              <a:rPr lang="ru-RU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П 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прибыль от продаж; </a:t>
            </a:r>
          </a:p>
          <a:p>
            <a:pPr marL="0" indent="0">
              <a:buFontTx/>
              <a:buNone/>
            </a:pPr>
            <a:r>
              <a:rPr lang="ru-RU" alt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ОС 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стоимость основных средств.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825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799288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 3 </a:t>
            </a:r>
          </a:p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ТОЧКА БЕЗУБЫТОЧНОСТИ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484784"/>
            <a:ext cx="89644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ТОЧКА БЕЗУБЫТОЧНОСТИ</a:t>
            </a:r>
            <a:r>
              <a:rPr lang="ru-RU" altLang="ru-RU" sz="2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altLang="ru-RU" sz="2800" dirty="0" smtClean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altLang="ru-RU" sz="2800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определяет</a:t>
            </a:r>
            <a:r>
              <a:rPr lang="ru-RU" altLang="ru-RU" sz="2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каким должен быть объем продаж для того, чтобы предприятие работало безубыточно, могло покрыть все свои расходы, не получая прибыли</a:t>
            </a:r>
            <a:endParaRPr lang="ru-RU" sz="2800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 descr="%D0%93%D1%80%D0%B0%D1%84%D0%B8%D0%BA-%D1%82%D0%BE%D1%87%D0%BA%D0%B8-%D0%B1%D0%B5%D0%B7%D1%83%D0%B1%D1%8B%D1%82%D0%BE%D1%87%D0%BD%D0%BE%D1%81%D1%82%D0%B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861048"/>
            <a:ext cx="8784976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7383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04813"/>
            <a:ext cx="8229600" cy="57213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ru-RU" alt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расчета точки безубыточности надо разделить издержки на две составляющие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Tx/>
              <a:buNone/>
            </a:pPr>
            <a:r>
              <a:rPr lang="ru-RU" alt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ПЕРЕМЕННЫЕ ЗАТРАТЫ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ru-RU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 возрастают пропорционально увеличению производства (объему реализации товаров).</a:t>
            </a:r>
            <a:endParaRPr lang="ru-RU" alt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Tx/>
              <a:buNone/>
            </a:pPr>
            <a:r>
              <a:rPr lang="ru-RU" alt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ПОСТОЯННЫЕ ЗАТРАТЫ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 не зависят от количества произведенной продукции (реализованных товаров) и от того, растет или падает объем операций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27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4134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04813"/>
            <a:ext cx="8229600" cy="57213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</a:pPr>
            <a:r>
              <a:rPr lang="ru-RU" altLang="ru-RU" sz="2800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Формула расчета точки безубыточности в натуральном выражении (в штуках продукции или товара):</a:t>
            </a:r>
          </a:p>
          <a:p>
            <a:pPr marL="0" indent="0" algn="just">
              <a:buFontTx/>
              <a:buNone/>
            </a:pPr>
            <a:endParaRPr lang="ru-RU" altLang="ru-RU" b="1" dirty="0" smtClean="0"/>
          </a:p>
          <a:p>
            <a:pPr marL="0" indent="0" algn="ctr">
              <a:buFontTx/>
              <a:buNone/>
            </a:pPr>
            <a:r>
              <a:rPr lang="ru-RU" altLang="ru-RU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Тбн</a:t>
            </a:r>
            <a:r>
              <a:rPr lang="ru-RU" alt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altLang="ru-RU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Зпост</a:t>
            </a:r>
            <a:r>
              <a:rPr lang="ru-RU" alt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(Ц - </a:t>
            </a:r>
            <a:r>
              <a:rPr lang="ru-RU" altLang="ru-RU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ЗСпер</a:t>
            </a:r>
            <a:r>
              <a:rPr lang="ru-RU" alt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alt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4" descr="Tochk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04586"/>
            <a:ext cx="8640960" cy="3536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2450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280920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Пример:</a:t>
            </a:r>
          </a:p>
          <a:p>
            <a:pPr algn="just">
              <a:lnSpc>
                <a:spcPct val="90000"/>
              </a:lnSpc>
            </a:pPr>
            <a:r>
              <a:rPr lang="ru-RU" altLang="ru-RU" sz="24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Рассчитать точку безубыточности на промышленном предприятии при следующих условиях</a:t>
            </a: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90000"/>
              </a:lnSpc>
            </a:pPr>
            <a:r>
              <a:rPr lang="ru-RU" altLang="ru-RU" sz="2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цена единицы продукции — 100 руб.;</a:t>
            </a:r>
          </a:p>
          <a:p>
            <a:pPr algn="just">
              <a:lnSpc>
                <a:spcPct val="90000"/>
              </a:lnSpc>
            </a:pPr>
            <a:r>
              <a:rPr lang="ru-RU" altLang="ru-RU" sz="2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Переменные затраты на производство единицы продукции — 75 руб.;</a:t>
            </a:r>
          </a:p>
          <a:p>
            <a:pPr algn="just">
              <a:lnSpc>
                <a:spcPct val="90000"/>
              </a:lnSpc>
            </a:pPr>
            <a:r>
              <a:rPr lang="ru-RU" altLang="ru-RU" sz="2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Постоянные расходы — 150 000 руб.</a:t>
            </a:r>
          </a:p>
          <a:p>
            <a:pPr algn="just">
              <a:lnSpc>
                <a:spcPct val="90000"/>
              </a:lnSpc>
            </a:pPr>
            <a:endParaRPr lang="ru-RU" alt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ru-RU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Тбн</a:t>
            </a: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=150000</a:t>
            </a: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:(100—75)=6000 шт</a:t>
            </a: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90000"/>
              </a:lnSpc>
            </a:pP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ru-RU" altLang="ru-RU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altLang="ru-RU" sz="2400" b="1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Тбн</a:t>
            </a:r>
            <a:r>
              <a:rPr lang="ru-RU" altLang="ru-RU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умножить на цену (Ц), то получится точка безубыточности в стоимостном выражении 6000*100 = 600 000 руб.</a:t>
            </a:r>
          </a:p>
        </p:txBody>
      </p:sp>
    </p:spTree>
    <p:extLst>
      <p:ext uri="{BB962C8B-B14F-4D97-AF65-F5344CB8AC3E}">
        <p14:creationId xmlns:p14="http://schemas.microsoft.com/office/powerpoint/2010/main" val="5541296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04813"/>
            <a:ext cx="8229600" cy="572135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ru-RU" altLang="ru-RU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Разница между достигнутой фактической выручкой от реализации и порогом рентабельности составляет </a:t>
            </a:r>
          </a:p>
          <a:p>
            <a:pPr marL="0" indent="0" algn="ctr">
              <a:buFontTx/>
              <a:buNone/>
            </a:pPr>
            <a:r>
              <a:rPr lang="ru-RU" altLang="ru-RU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запас финансовой прочности</a:t>
            </a:r>
            <a:endParaRPr lang="ru-RU" alt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Tx/>
              <a:buNone/>
            </a:pPr>
            <a:r>
              <a:rPr lang="ru-RU" altLang="ru-RU" dirty="0" smtClean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Имея большой запас финансовой прочности, предприятие может осваивать новые рынки, инвестировать средства как в ценные бумаги, так и в развитие производства</a:t>
            </a:r>
            <a:endParaRPr lang="ru-RU" altLang="ru-RU" dirty="0">
              <a:solidFill>
                <a:srgbClr val="CC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6" descr="finansovaya-podushka-bezopasnosti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33925"/>
            <a:ext cx="3203847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1325598338-main-65036-3d960f3ef72eab45dbeccb9bfdfef78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832350"/>
            <a:ext cx="3275856" cy="202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0834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053" y="0"/>
            <a:ext cx="8712968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ВОПРОС 1. </a:t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ПРИБЫЛЬ: СУЩНОСТЬ И ОСНОВНЫЕ ФУНКЦИИ </a:t>
            </a:r>
          </a:p>
          <a:p>
            <a:pPr algn="just"/>
            <a:r>
              <a:rPr lang="ru-RU" b="1" dirty="0">
                <a:latin typeface="Arial" pitchFamily="34" charset="0"/>
                <a:cs typeface="Arial" pitchFamily="34" charset="0"/>
              </a:rPr>
              <a:t/>
            </a:r>
            <a:br>
              <a:rPr lang="ru-RU" b="1" dirty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ПРИБЫЛЬ КОРПОРАЦИИ</a:t>
            </a:r>
            <a:r>
              <a:rPr lang="ru-RU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как экономическая категория представляет собой финансовый результат предпринимательской деятельности. </a:t>
            </a:r>
            <a:endParaRPr lang="ru-RU" sz="24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ПРИБЫЛЬ</a:t>
            </a:r>
            <a:r>
              <a:rPr lang="ru-RU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показателем, наиболее полно отражающим эффективность производства, объем и качество произведенной продукции, состояние производительности труда, уровень себестоимости. </a:t>
            </a:r>
            <a:endParaRPr lang="ru-RU" sz="24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  <a:p>
            <a:pPr algn="just"/>
            <a:r>
              <a:rPr lang="ru-RU" dirty="0" smtClean="0"/>
              <a:t>                   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счет прибыли осуществляется стимулирование как </a:t>
            </a:r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корпорации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так и работников, поскольку по результатам финансово-хозяйственной деятельности первые получают прибыль, а вторые – заработную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плату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Users\User\Desktop\уколова\корпоративные финансы\vosk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00" y="4725144"/>
            <a:ext cx="72008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358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56895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ЗАДАЧИ ПО ТЕМЕ: </a:t>
            </a:r>
          </a:p>
          <a:p>
            <a:pPr algn="just"/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655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studref.com/htm/img/29/8167/66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9036496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592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852945"/>
              </p:ext>
            </p:extLst>
          </p:nvPr>
        </p:nvGraphicFramePr>
        <p:xfrm>
          <a:off x="107504" y="762001"/>
          <a:ext cx="9036496" cy="591543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{7DF18680-E054-41AD-8BC1-D1AEF772440D}</a:tableStyleId>
              </a:tblPr>
              <a:tblGrid>
                <a:gridCol w="2376264"/>
                <a:gridCol w="3960440"/>
                <a:gridCol w="2699792"/>
              </a:tblGrid>
              <a:tr h="794791">
                <a:tc>
                  <a:txBody>
                    <a:bodyPr/>
                    <a:lstStyle/>
                    <a:p>
                      <a:pPr marL="220980" marR="21463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и обозначение прибыли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55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Методика определения прибыли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0350" marR="251460" indent="12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Обозначение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показателя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зарубежной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практике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735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Валовая прибыль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62660" algn="l"/>
                          <a:tab pos="1678305" algn="l"/>
                          <a:tab pos="264414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Разность	между	выручкой	от</a:t>
                      </a:r>
                    </a:p>
                    <a:p>
                      <a:pPr marL="68580" marR="60325" algn="ctr">
                        <a:lnSpc>
                          <a:spcPct val="10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tabLst>
                          <a:tab pos="1204595" algn="l"/>
                          <a:tab pos="157099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реализации	и	</a:t>
                      </a:r>
                      <a:r>
                        <a:rPr lang="ru-RU" sz="160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себестоимостью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продукции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GP (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gross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profit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735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Маржинальная</a:t>
                      </a:r>
                    </a:p>
                    <a:p>
                      <a:pPr marL="67945" marR="522605" algn="ctr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 (или валовая маржа)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62660" algn="l"/>
                          <a:tab pos="1678305" algn="l"/>
                          <a:tab pos="264414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Разность	между	выручкой	от</a:t>
                      </a:r>
                    </a:p>
                    <a:p>
                      <a:pPr marL="68580" marR="61595" algn="ctr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tabLst>
                          <a:tab pos="1472565" algn="l"/>
                          <a:tab pos="2105025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реализации	и	</a:t>
                      </a:r>
                      <a:r>
                        <a:rPr lang="ru-RU" sz="1600" spc="-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прямыми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(переменными)</a:t>
                      </a:r>
                      <a:r>
                        <a:rPr lang="ru-RU" sz="160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расходами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GM (gross margin, gross profit)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3146">
                <a:tc>
                  <a:txBody>
                    <a:bodyPr/>
                    <a:lstStyle/>
                    <a:p>
                      <a:pPr marL="67945" marR="6121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Прибыль от продаж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096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5989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Выручка от продаж за вычетом себестоимости	</a:t>
                      </a:r>
                      <a:r>
                        <a:rPr lang="ru-RU" sz="160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реализованных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товаров и накладных</a:t>
                      </a:r>
                      <a:r>
                        <a:rPr lang="ru-RU" sz="1600" spc="3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расходов</a:t>
                      </a:r>
                    </a:p>
                    <a:p>
                      <a:pPr marL="685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(коммерческих и управленческих)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 (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sales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profit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3146">
                <a:tc>
                  <a:txBody>
                    <a:bodyPr/>
                    <a:lstStyle/>
                    <a:p>
                      <a:pPr marL="67945" marR="6096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Операционная прибыль (прибыль от основной</a:t>
                      </a:r>
                    </a:p>
                    <a:p>
                      <a:pPr marL="679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деятельности)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032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Cальдо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доходов и расходов операционной деятельности (сумма прибыли от продаж и прочих</a:t>
                      </a:r>
                    </a:p>
                    <a:p>
                      <a:pPr marL="685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операционных доходов и расходов)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5842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48665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	</a:t>
                      </a:r>
                      <a:r>
                        <a:rPr lang="ru-RU" sz="1600" spc="-1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600" spc="-15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operating</a:t>
                      </a:r>
                      <a:r>
                        <a:rPr lang="ru-RU" sz="1600" spc="-1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profit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735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Прибыль до</a:t>
                      </a:r>
                    </a:p>
                    <a:p>
                      <a:pPr marL="67945" marR="362585" algn="ctr">
                        <a:lnSpc>
                          <a:spcPct val="10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уплаты налогов и процентов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Операционная прибыль за минусом сальдо прочих доходов и расходов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8646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EBIT	(earning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8580" algn="ctr">
                        <a:lnSpc>
                          <a:spcPct val="10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before interest and taxes)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3645">
                <a:tc>
                  <a:txBody>
                    <a:bodyPr/>
                    <a:lstStyle/>
                    <a:p>
                      <a:pPr marL="67945" marR="793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Прибыль до уплаты налогов, процентов по займам</a:t>
                      </a:r>
                    </a:p>
                    <a:p>
                      <a:pPr marL="679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амортизации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 операционной прибыли и амортизации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577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EBITDA (earning before interest, taxes, depreciation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85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amortization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116632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виды прибыли, используемые в системе корпоративных финансов</a:t>
            </a:r>
          </a:p>
        </p:txBody>
      </p:sp>
    </p:spTree>
    <p:extLst>
      <p:ext uri="{BB962C8B-B14F-4D97-AF65-F5344CB8AC3E}">
        <p14:creationId xmlns:p14="http://schemas.microsoft.com/office/powerpoint/2010/main" val="1996037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268419"/>
              </p:ext>
            </p:extLst>
          </p:nvPr>
        </p:nvGraphicFramePr>
        <p:xfrm>
          <a:off x="323529" y="188640"/>
          <a:ext cx="8568952" cy="63367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{7DF18680-E054-41AD-8BC1-D1AEF772440D}</a:tableStyleId>
              </a:tblPr>
              <a:tblGrid>
                <a:gridCol w="2158105"/>
                <a:gridCol w="3751228"/>
                <a:gridCol w="2659619"/>
              </a:tblGrid>
              <a:tr h="1188594">
                <a:tc>
                  <a:txBody>
                    <a:bodyPr/>
                    <a:lstStyle/>
                    <a:p>
                      <a:pPr marL="67945" marR="2368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Прибыль до налогообложения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032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137920" algn="l"/>
                          <a:tab pos="197993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Разность операционной прибыли и финансовых	издержек	</a:t>
                      </a:r>
                      <a:r>
                        <a:rPr lang="ru-RU" sz="1600" spc="-1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600" spc="-1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процентов</a:t>
                      </a:r>
                      <a:r>
                        <a:rPr lang="ru-RU" sz="1600" spc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займам)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marR="5842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EBT (earning before taxes)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6133">
                <a:tc>
                  <a:txBody>
                    <a:bodyPr/>
                    <a:lstStyle/>
                    <a:p>
                      <a:pPr marL="67945" marR="23622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Прибыль после налогообложения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159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48055" algn="l"/>
                          <a:tab pos="1586865" algn="l"/>
                          <a:tab pos="1649730" algn="l"/>
                          <a:tab pos="1856105" algn="l"/>
                          <a:tab pos="265176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Разность	между		прибылью	</a:t>
                      </a:r>
                      <a:r>
                        <a:rPr lang="ru-RU" sz="1600" spc="-5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налогообложения	и	налогом	</a:t>
                      </a:r>
                      <a:r>
                        <a:rPr lang="ru-RU" sz="1600" spc="-5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85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marR="5842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13715" algn="l"/>
                          <a:tab pos="125603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EAT	(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earning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ru-RU" sz="1600" spc="-2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after</a:t>
                      </a:r>
                      <a:r>
                        <a:rPr lang="ru-RU" sz="1600" spc="-2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taxes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6432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Чистая прибыль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032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Разность между прибылью после налогообложения и суммой выплаченных дивидендов по</a:t>
                      </a:r>
                    </a:p>
                    <a:p>
                      <a:pPr marL="685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привилегированным акциям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marR="4978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NI(net income) NP (net profit)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755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Прибыль на</a:t>
                      </a:r>
                    </a:p>
                    <a:p>
                      <a:pPr marL="67945" algn="ctr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акцию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145540" algn="l"/>
                          <a:tab pos="1871980" algn="l"/>
                          <a:tab pos="2744470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Отношение	чистой	прибыли	к</a:t>
                      </a:r>
                    </a:p>
                    <a:p>
                      <a:pPr marL="68580" algn="ctr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количеству обыкновенных акций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58800" algn="l"/>
                          <a:tab pos="1355090" algn="l"/>
                        </a:tabLs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EPS	(earning	per</a:t>
                      </a:r>
                    </a:p>
                    <a:p>
                      <a:pPr marL="69850" algn="ctr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share)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4790">
                <a:tc>
                  <a:txBody>
                    <a:bodyPr/>
                    <a:lstStyle/>
                    <a:p>
                      <a:pPr marL="67945" marR="39243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 Чистая операционная посленалоговая</a:t>
                      </a:r>
                    </a:p>
                    <a:p>
                      <a:pPr marL="679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6032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Разность операционной прибыли и налога на прибыль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marR="5905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31318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NOPAT	</a:t>
                      </a:r>
                      <a:r>
                        <a:rPr lang="en-US" sz="1600" spc="-2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(net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operating profit after tax)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406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256" name="Picture 8" descr="image001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7722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c7b286e059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04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8203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3855" y="0"/>
            <a:ext cx="2901961" cy="6858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altLang="ru-RU" sz="3200" dirty="0" smtClean="0"/>
          </a:p>
          <a:p>
            <a:endParaRPr lang="ru-RU" altLang="ru-RU" sz="3200" dirty="0"/>
          </a:p>
          <a:p>
            <a:endParaRPr lang="ru-RU" altLang="ru-RU" sz="3200" dirty="0" smtClean="0"/>
          </a:p>
          <a:p>
            <a:r>
              <a:rPr lang="ru-RU" alt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Факторы, влияющие на величину прибыли</a:t>
            </a:r>
            <a:r>
              <a:rPr lang="ru-RU" alt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10" descr="9_sh6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0"/>
            <a:ext cx="622818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7289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903649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D8670A"/>
                </a:solidFill>
                <a:latin typeface="Arial" pitchFamily="34" charset="0"/>
                <a:cs typeface="Arial" pitchFamily="34" charset="0"/>
              </a:rPr>
              <a:t>ВОПРОС 2. </a:t>
            </a:r>
            <a:br>
              <a:rPr lang="ru-RU" sz="2400" b="1" dirty="0" smtClean="0">
                <a:solidFill>
                  <a:srgbClr val="D8670A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D8670A"/>
                </a:solidFill>
                <a:latin typeface="Arial" pitchFamily="34" charset="0"/>
                <a:cs typeface="Arial" pitchFamily="34" charset="0"/>
              </a:rPr>
              <a:t>РЕНТАБЕЛЬНОСТЬ: ЭКОНОМИЧЕСКОЕ ЗНАЧЕНИЕ, ОСНОВНЫЕ КОЭФФИЦИЕНТЫ </a:t>
            </a:r>
          </a:p>
          <a:p>
            <a:pPr algn="ctr"/>
            <a:endParaRPr lang="ru-RU" sz="2400" b="1" dirty="0" smtClean="0">
              <a:solidFill>
                <a:srgbClr val="D8670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9020" y="1700809"/>
            <a:ext cx="8856984" cy="496855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FontTx/>
              <a:buNone/>
            </a:pPr>
            <a:r>
              <a:rPr lang="ru-RU" alt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ПОКАЗАТЕЛИ РЕНТАБЕЛЬНОСТИ</a:t>
            </a:r>
            <a:r>
              <a:rPr lang="ru-RU" alt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являются относительными характеристиками финансовых результатов и эффективности деятельности предприятия. </a:t>
            </a:r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ru-RU" altLang="ru-RU" sz="2400" i="1" dirty="0" smtClean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ru-RU" altLang="ru-RU" sz="2400" i="1" dirty="0" smtClean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Они измеряют доходность предприятия с различных позиций и группируются в соответствии с интересами участников экономического процесса, рыночного обмена. </a:t>
            </a:r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ru-RU" altLang="ru-RU" sz="2400" dirty="0" smtClean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ru-RU" altLang="ru-RU" sz="2400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Производные от прибыли относительные показатели позволяют оценивать результативность вложенных средств и используются в экономических расчетах и финансовом планировании. </a:t>
            </a:r>
          </a:p>
        </p:txBody>
      </p:sp>
      <p:pic>
        <p:nvPicPr>
          <p:cNvPr id="4" name="Picture 2" descr="C:\Users\User\Desktop\уколова\корпоративные финансы\vosk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293096"/>
            <a:ext cx="720080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2517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551</Words>
  <Application>Microsoft Office PowerPoint</Application>
  <PresentationFormat>Экран (4:3)</PresentationFormat>
  <Paragraphs>128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</cp:revision>
  <dcterms:created xsi:type="dcterms:W3CDTF">2019-10-25T17:17:39Z</dcterms:created>
  <dcterms:modified xsi:type="dcterms:W3CDTF">2019-10-27T19:56:05Z</dcterms:modified>
</cp:coreProperties>
</file>